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0" r:id="rId1"/>
  </p:sldMasterIdLst>
  <p:notesMasterIdLst>
    <p:notesMasterId r:id="rId8"/>
  </p:notesMasterIdLst>
  <p:sldIdLst>
    <p:sldId id="256" r:id="rId2"/>
    <p:sldId id="257" r:id="rId3"/>
    <p:sldId id="267" r:id="rId4"/>
    <p:sldId id="268" r:id="rId5"/>
    <p:sldId id="262" r:id="rId6"/>
    <p:sldId id="266"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2"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84" autoAdjust="0"/>
    <p:restoredTop sz="94718" autoAdjust="0"/>
  </p:normalViewPr>
  <p:slideViewPr>
    <p:cSldViewPr snapToGrid="0">
      <p:cViewPr>
        <p:scale>
          <a:sx n="75" d="100"/>
          <a:sy n="75" d="100"/>
        </p:scale>
        <p:origin x="54" y="7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3-24T15:59:29.455" idx="2">
    <p:pos x="10" y="10"/>
    <p:text>Consider the following for this CRC Cards presentation:                  How they are used in project management scenarios
Benefits of using crc cards
Positives &amp; negatives</p:text>
    <p:extLst>
      <p:ext uri="{C676402C-5697-4E1C-873F-D02D1690AC5C}">
        <p15:threadingInfo xmlns:p15="http://schemas.microsoft.com/office/powerpoint/2012/main" timeZoneBias="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03-24T15:51:11.729" idx="1">
    <p:pos x="3307" y="2528"/>
    <p:text>Look at these sources, decide on which of them you are going to use and reference them properly (Harvard Style). Include any other references here as well.</p:text>
    <p:extLst>
      <p:ext uri="{C676402C-5697-4E1C-873F-D02D1690AC5C}">
        <p15:threadingInfo xmlns:p15="http://schemas.microsoft.com/office/powerpoint/2012/main" timeZoneBias="0"/>
      </p:ext>
    </p:extLst>
  </p:cm>
</p:cmLst>
</file>

<file path=ppt/media/image1.png>
</file>

<file path=ppt/media/image2.jpg>
</file>

<file path=ppt/media/image3.png>
</file>

<file path=ppt/media/image4.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E3D19-D121-4E5D-9A26-DB078254C26F}" type="datetimeFigureOut">
              <a:rPr lang="en-US"/>
              <a:t>3/26/2018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FDA2A1-2BCF-4A5E-8B0A-ADB10B89E973}" type="slidenum">
              <a:rPr lang="en-US"/>
              <a:t>‹#›</a:t>
            </a:fld>
            <a:endParaRPr lang="en-US"/>
          </a:p>
        </p:txBody>
      </p:sp>
    </p:spTree>
    <p:extLst>
      <p:ext uri="{BB962C8B-B14F-4D97-AF65-F5344CB8AC3E}">
        <p14:creationId xmlns:p14="http://schemas.microsoft.com/office/powerpoint/2010/main" val="1030404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1</a:t>
            </a:r>
            <a:r>
              <a:rPr lang="en-GB" sz="1200" kern="1200" baseline="30000" dirty="0">
                <a:solidFill>
                  <a:schemeClr val="tx1"/>
                </a:solidFill>
                <a:effectLst/>
                <a:latin typeface="+mn-lt"/>
                <a:ea typeface="+mn-ea"/>
                <a:cs typeface="+mn-cs"/>
              </a:rPr>
              <a:t>st</a:t>
            </a:r>
            <a:r>
              <a:rPr lang="en-GB" sz="1200" kern="1200" dirty="0">
                <a:solidFill>
                  <a:schemeClr val="tx1"/>
                </a:solidFill>
                <a:effectLst/>
                <a:latin typeface="+mn-lt"/>
                <a:ea typeface="+mn-ea"/>
                <a:cs typeface="+mn-cs"/>
              </a:rPr>
              <a:t> Slide: Hello and welcome to this presentation on CRC Cards. I, James Moran, will be giving this presentation, let’s begin.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1</a:t>
            </a:fld>
            <a:endParaRPr lang="en-US"/>
          </a:p>
        </p:txBody>
      </p:sp>
    </p:spTree>
    <p:extLst>
      <p:ext uri="{BB962C8B-B14F-4D97-AF65-F5344CB8AC3E}">
        <p14:creationId xmlns:p14="http://schemas.microsoft.com/office/powerpoint/2010/main" val="3697792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2</a:t>
            </a:r>
            <a:r>
              <a:rPr lang="en-GB" sz="1200" kern="1200" baseline="30000" dirty="0">
                <a:solidFill>
                  <a:schemeClr val="tx1"/>
                </a:solidFill>
                <a:effectLst/>
                <a:latin typeface="+mn-lt"/>
                <a:ea typeface="+mn-ea"/>
                <a:cs typeface="+mn-cs"/>
              </a:rPr>
              <a:t>nd</a:t>
            </a:r>
            <a:r>
              <a:rPr lang="en-GB" sz="1200" kern="1200" dirty="0">
                <a:solidFill>
                  <a:schemeClr val="tx1"/>
                </a:solidFill>
                <a:effectLst/>
                <a:latin typeface="+mn-lt"/>
                <a:ea typeface="+mn-ea"/>
                <a:cs typeface="+mn-cs"/>
              </a:rPr>
              <a:t> Slide: First off, what are CRC Cards? They are Class Responsibility Collaborator Cards, where the class identifies a certain entity, component or service of the system, the responsibilities are what the class is to keep track of, or the actions it can perform and the collaborators, are other classes that are related to/derive from or responsible for, certain aspects of this class.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2</a:t>
            </a:fld>
            <a:endParaRPr lang="en-US"/>
          </a:p>
        </p:txBody>
      </p:sp>
    </p:spTree>
    <p:extLst>
      <p:ext uri="{BB962C8B-B14F-4D97-AF65-F5344CB8AC3E}">
        <p14:creationId xmlns:p14="http://schemas.microsoft.com/office/powerpoint/2010/main" val="480848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Here is an example of their usage in the Game Café System. First, there is a Member class, whom can make bookings and they obtain eSports event tickets. Second, comes the Booking class, which has a list of booked Hardware, date and time, duration, price and is owned by a member. Third, comes the </a:t>
            </a:r>
            <a:r>
              <a:rPr lang="en-GB" sz="1200" kern="1200" dirty="0" err="1">
                <a:solidFill>
                  <a:schemeClr val="tx1"/>
                </a:solidFill>
                <a:effectLst/>
                <a:latin typeface="+mn-lt"/>
                <a:ea typeface="+mn-ea"/>
                <a:cs typeface="+mn-cs"/>
              </a:rPr>
              <a:t>ESportsEvent</a:t>
            </a:r>
            <a:r>
              <a:rPr lang="en-GB" sz="1200" kern="1200" dirty="0">
                <a:solidFill>
                  <a:schemeClr val="tx1"/>
                </a:solidFill>
                <a:effectLst/>
                <a:latin typeface="+mn-lt"/>
                <a:ea typeface="+mn-ea"/>
                <a:cs typeface="+mn-cs"/>
              </a:rPr>
              <a:t> class, which has a date and time, number of tickets and is owned by a Member. Fourth, is the Hardware class, which has a name and compatible software. Last is the Software class, with a title, game type, single or multi-player and a PEGI rating.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3</a:t>
            </a:fld>
            <a:endParaRPr lang="en-US"/>
          </a:p>
        </p:txBody>
      </p:sp>
    </p:spTree>
    <p:extLst>
      <p:ext uri="{BB962C8B-B14F-4D97-AF65-F5344CB8AC3E}">
        <p14:creationId xmlns:p14="http://schemas.microsoft.com/office/powerpoint/2010/main" val="1340904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From the first pass, it is now possible to determine the properties/methods of a class, given that a general overview of their responsibilities has been provided. Starting with the Member class, there is a Member-ID (all classes for this project have an ID, as a primary-key to identify them in a Database-table), a Membership-Type, a Member-Age-Group and a list of Bookings by that Member. These details are required, as expressed in the first sprint’s set of User Stories. For the Booking class, there is a Booking-ID, a set of Hardware for that Booking, a date and time, a duration, a price, an owner and the Member-ID as a foreign key (to show that Members own Bookings). For the </a:t>
            </a:r>
            <a:r>
              <a:rPr lang="en-GB" sz="1200" kern="1200" dirty="0" err="1">
                <a:solidFill>
                  <a:schemeClr val="tx1"/>
                </a:solidFill>
                <a:effectLst/>
                <a:latin typeface="+mn-lt"/>
                <a:ea typeface="+mn-ea"/>
                <a:cs typeface="+mn-cs"/>
              </a:rPr>
              <a:t>ESportsEvent</a:t>
            </a:r>
            <a:r>
              <a:rPr lang="en-GB" sz="1200" kern="1200" dirty="0">
                <a:solidFill>
                  <a:schemeClr val="tx1"/>
                </a:solidFill>
                <a:effectLst/>
                <a:latin typeface="+mn-lt"/>
                <a:ea typeface="+mn-ea"/>
                <a:cs typeface="+mn-cs"/>
              </a:rPr>
              <a:t> class, there is a date and time for the event, the remaining quantity of tickets and an owner of the respective ticket. For the Hardware class, there is a Hardware-ID, Hardware-Name and a list of compatible software. For the Software class, there is a Software-ID, Game-Title, Game-Type, Single-Or-Multi-Player Player-Number and a Game-Age-Rating.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4</a:t>
            </a:fld>
            <a:endParaRPr lang="en-US"/>
          </a:p>
        </p:txBody>
      </p:sp>
    </p:spTree>
    <p:extLst>
      <p:ext uri="{BB962C8B-B14F-4D97-AF65-F5344CB8AC3E}">
        <p14:creationId xmlns:p14="http://schemas.microsoft.com/office/powerpoint/2010/main" val="34987397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There are potential drawbacks of using CRC-Cards though, such as low-cohesion and high-coupling (where a class’s role is not clearly defined, relying on multiple other classes). Macho classes (where one class handles most of the project’s functionality, causing other classes to have a very niche role in the project, or even an unnecessary role). Last off, is the potential for no clear role to be defined for a class (related to macho classes, but also including classes with low-cohesion).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5</a:t>
            </a:fld>
            <a:endParaRPr lang="en-US"/>
          </a:p>
        </p:txBody>
      </p:sp>
    </p:spTree>
    <p:extLst>
      <p:ext uri="{BB962C8B-B14F-4D97-AF65-F5344CB8AC3E}">
        <p14:creationId xmlns:p14="http://schemas.microsoft.com/office/powerpoint/2010/main" val="2766905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This slide details the references used in this presentation, thank-you for watching this presentation.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3414629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0434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18873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3537448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996010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397375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604384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994045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99623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87406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3/26/2018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1656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25902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3/26/2018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6290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3/26/2018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2853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3/26/2018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0085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15602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45022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3/26/2018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71272274"/>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comments" Target="../comments/comment1.xm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hyperlink" Target="http://sjsulug.engr.sjsu.edu/fayad/publications/conference/CRCPattern-Paper-IRI.pdf" TargetMode="Externa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agilemodeling.com/artifacts/crcModel.htm" TargetMode="External"/><Relationship Id="rId5" Type="http://schemas.openxmlformats.org/officeDocument/2006/relationships/hyperlink" Target="http://www.informit.com/articles/article.aspx?p=1391208" TargetMode="External"/><Relationship Id="rId4" Type="http://schemas.openxmlformats.org/officeDocument/2006/relationships/notesSlide" Target="../notesSlides/notesSlide6.xml"/><Relationship Id="rId9" Type="http://schemas.openxmlformats.org/officeDocument/2006/relationships/comments" Target="../comments/commen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38300" y="790543"/>
            <a:ext cx="8915399" cy="2262781"/>
          </a:xfrm>
        </p:spPr>
        <p:txBody>
          <a:bodyPr>
            <a:normAutofit fontScale="90000"/>
          </a:bodyPr>
          <a:lstStyle/>
          <a:p>
            <a:r>
              <a:rPr lang="en-US" sz="13800" dirty="0"/>
              <a:t>CRC Cards</a:t>
            </a:r>
          </a:p>
        </p:txBody>
      </p:sp>
      <p:sp>
        <p:nvSpPr>
          <p:cNvPr id="3" name="Subtitle 2"/>
          <p:cNvSpPr>
            <a:spLocks noGrp="1"/>
          </p:cNvSpPr>
          <p:nvPr>
            <p:ph type="subTitle" idx="1"/>
          </p:nvPr>
        </p:nvSpPr>
        <p:spPr>
          <a:xfrm>
            <a:off x="3529805" y="4133913"/>
            <a:ext cx="5132387" cy="1126283"/>
          </a:xfrm>
        </p:spPr>
        <p:txBody>
          <a:bodyPr vert="horz" lIns="91440" tIns="45720" rIns="91440" bIns="45720" rtlCol="0" anchor="t">
            <a:normAutofit/>
          </a:bodyPr>
          <a:lstStyle/>
          <a:p>
            <a:r>
              <a:rPr lang="en-US" sz="4800" dirty="0"/>
              <a:t>By James Moran</a:t>
            </a:r>
          </a:p>
        </p:txBody>
      </p:sp>
      <p:pic>
        <p:nvPicPr>
          <p:cNvPr id="5" name="Audio 4">
            <a:hlinkClick r:id="" action="ppaction://media"/>
            <a:extLst>
              <a:ext uri="{FF2B5EF4-FFF2-40B4-BE49-F238E27FC236}">
                <a16:creationId xmlns:a16="http://schemas.microsoft.com/office/drawing/2014/main" id="{42A936CF-1613-4A18-9EA5-656CF3A3D7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22186954"/>
      </p:ext>
    </p:extLst>
  </p:cSld>
  <p:clrMapOvr>
    <a:masterClrMapping/>
  </p:clrMapOvr>
  <mc:AlternateContent xmlns:mc="http://schemas.openxmlformats.org/markup-compatibility/2006" xmlns:p14="http://schemas.microsoft.com/office/powerpoint/2010/main">
    <mc:Choice Requires="p14">
      <p:transition spd="slow" p14:dur="2000" advTm="10357"/>
    </mc:Choice>
    <mc:Fallback xmlns="">
      <p:transition spd="slow" advTm="10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ED541-F238-4C07-820B-2E9574EE88B4}"/>
              </a:ext>
            </a:extLst>
          </p:cNvPr>
          <p:cNvSpPr>
            <a:spLocks noGrp="1"/>
          </p:cNvSpPr>
          <p:nvPr>
            <p:ph type="title"/>
          </p:nvPr>
        </p:nvSpPr>
        <p:spPr/>
        <p:txBody>
          <a:bodyPr>
            <a:normAutofit/>
          </a:bodyPr>
          <a:lstStyle/>
          <a:p>
            <a:r>
              <a:rPr lang="en-GB" sz="5400" dirty="0"/>
              <a:t>What are CRC Cards?</a:t>
            </a:r>
          </a:p>
        </p:txBody>
      </p:sp>
      <p:sp>
        <p:nvSpPr>
          <p:cNvPr id="3" name="Content Placeholder 2">
            <a:extLst>
              <a:ext uri="{FF2B5EF4-FFF2-40B4-BE49-F238E27FC236}">
                <a16:creationId xmlns:a16="http://schemas.microsoft.com/office/drawing/2014/main" id="{A14D95AA-F281-4132-B164-BD17A88AD8E3}"/>
              </a:ext>
            </a:extLst>
          </p:cNvPr>
          <p:cNvSpPr>
            <a:spLocks noGrp="1"/>
          </p:cNvSpPr>
          <p:nvPr>
            <p:ph idx="1"/>
          </p:nvPr>
        </p:nvSpPr>
        <p:spPr>
          <a:xfrm>
            <a:off x="2592925" y="1088368"/>
            <a:ext cx="8246525" cy="1633264"/>
          </a:xfrm>
        </p:spPr>
        <p:txBody>
          <a:bodyPr vert="horz" lIns="91440" tIns="45720" rIns="91440" bIns="45720" rtlCol="0" anchor="t">
            <a:normAutofit/>
          </a:bodyPr>
          <a:lstStyle/>
          <a:p>
            <a:pPr marL="0" indent="0">
              <a:buNone/>
            </a:pPr>
            <a:endParaRPr lang="en-GB" sz="2800" dirty="0"/>
          </a:p>
          <a:p>
            <a:pPr>
              <a:buClr>
                <a:srgbClr val="000000"/>
              </a:buClr>
              <a:buFont typeface="Wingdings" panose="05000000000000000000" pitchFamily="2" charset="2"/>
              <a:buChar char="§"/>
            </a:pPr>
            <a:r>
              <a:rPr lang="en-GB" sz="2800" dirty="0"/>
              <a:t>CRC: Class Responsibility Collaborator cards</a:t>
            </a:r>
          </a:p>
          <a:p>
            <a:pPr>
              <a:buClr>
                <a:srgbClr val="000000"/>
              </a:buClr>
              <a:buFont typeface="Wingdings" panose="05000000000000000000" pitchFamily="2" charset="2"/>
              <a:buChar char="§"/>
            </a:pPr>
            <a:r>
              <a:rPr lang="en-GB" sz="2800" dirty="0"/>
              <a:t>(Rebecca </a:t>
            </a:r>
            <a:r>
              <a:rPr lang="en-GB" sz="2800" dirty="0" err="1"/>
              <a:t>Wirfs</a:t>
            </a:r>
            <a:r>
              <a:rPr lang="en-GB" sz="2800" dirty="0"/>
              <a:t>-Brock, 2009)</a:t>
            </a:r>
          </a:p>
        </p:txBody>
      </p:sp>
      <p:pic>
        <p:nvPicPr>
          <p:cNvPr id="5" name="Picture 4">
            <a:extLst>
              <a:ext uri="{FF2B5EF4-FFF2-40B4-BE49-F238E27FC236}">
                <a16:creationId xmlns:a16="http://schemas.microsoft.com/office/drawing/2014/main" id="{F58F59CC-77AC-4D5B-BD05-1DADB261A52B}"/>
              </a:ext>
            </a:extLst>
          </p:cNvPr>
          <p:cNvPicPr>
            <a:picLocks noChangeAspect="1"/>
          </p:cNvPicPr>
          <p:nvPr/>
        </p:nvPicPr>
        <p:blipFill>
          <a:blip r:embed="rId5"/>
          <a:stretch>
            <a:fillRect/>
          </a:stretch>
        </p:blipFill>
        <p:spPr>
          <a:xfrm>
            <a:off x="4521384" y="2721632"/>
            <a:ext cx="5054767" cy="2894867"/>
          </a:xfrm>
          <a:prstGeom prst="rect">
            <a:avLst/>
          </a:prstGeom>
        </p:spPr>
      </p:pic>
      <p:sp>
        <p:nvSpPr>
          <p:cNvPr id="6" name="Content Placeholder 2">
            <a:extLst>
              <a:ext uri="{FF2B5EF4-FFF2-40B4-BE49-F238E27FC236}">
                <a16:creationId xmlns:a16="http://schemas.microsoft.com/office/drawing/2014/main" id="{5B6FCF0F-00A1-4CC1-BAF4-9962CB25FABA}"/>
              </a:ext>
            </a:extLst>
          </p:cNvPr>
          <p:cNvSpPr txBox="1">
            <a:spLocks/>
          </p:cNvSpPr>
          <p:nvPr/>
        </p:nvSpPr>
        <p:spPr>
          <a:xfrm>
            <a:off x="4881388" y="5825990"/>
            <a:ext cx="4334758" cy="607141"/>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Font typeface="Wingdings 3" charset="2"/>
              <a:buNone/>
            </a:pPr>
            <a:r>
              <a:rPr lang="en-GB" sz="2800" dirty="0"/>
              <a:t>(Scott W. Ambler, 2014)</a:t>
            </a:r>
          </a:p>
        </p:txBody>
      </p:sp>
      <p:pic>
        <p:nvPicPr>
          <p:cNvPr id="4" name="Audio 3">
            <a:hlinkClick r:id="" action="ppaction://media"/>
            <a:extLst>
              <a:ext uri="{FF2B5EF4-FFF2-40B4-BE49-F238E27FC236}">
                <a16:creationId xmlns:a16="http://schemas.microsoft.com/office/drawing/2014/main" id="{FC6855CB-472F-4AD7-BDD7-82FA499534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67123238"/>
      </p:ext>
    </p:extLst>
  </p:cSld>
  <p:clrMapOvr>
    <a:masterClrMapping/>
  </p:clrMapOvr>
  <mc:AlternateContent xmlns:mc="http://schemas.openxmlformats.org/markup-compatibility/2006">
    <mc:Choice xmlns:p14="http://schemas.microsoft.com/office/powerpoint/2010/main" Requires="p14">
      <p:transition spd="slow" p14:dur="2000" advTm="33065"/>
    </mc:Choice>
    <mc:Fallback>
      <p:transition spd="slow" advTm="33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2532-B718-4723-A3B4-CF30A98AD104}"/>
              </a:ext>
            </a:extLst>
          </p:cNvPr>
          <p:cNvSpPr>
            <a:spLocks noGrp="1"/>
          </p:cNvSpPr>
          <p:nvPr>
            <p:ph type="title"/>
          </p:nvPr>
        </p:nvSpPr>
        <p:spPr>
          <a:xfrm>
            <a:off x="1776950" y="292324"/>
            <a:ext cx="8887875" cy="937990"/>
          </a:xfrm>
        </p:spPr>
        <p:txBody>
          <a:bodyPr>
            <a:normAutofit/>
          </a:bodyPr>
          <a:lstStyle/>
          <a:p>
            <a:pPr algn="ctr"/>
            <a:r>
              <a:rPr lang="en-GB" sz="5400" dirty="0"/>
              <a:t>Example Usage (First Pass)</a:t>
            </a:r>
            <a:endParaRPr lang="en-US" sz="5400" dirty="0"/>
          </a:p>
        </p:txBody>
      </p:sp>
      <p:pic>
        <p:nvPicPr>
          <p:cNvPr id="6" name="Content Placeholder 5">
            <a:extLst>
              <a:ext uri="{FF2B5EF4-FFF2-40B4-BE49-F238E27FC236}">
                <a16:creationId xmlns:a16="http://schemas.microsoft.com/office/drawing/2014/main" id="{2CF9AA27-EC2A-46DF-A8DF-976705F2430F}"/>
              </a:ext>
            </a:extLst>
          </p:cNvPr>
          <p:cNvPicPr>
            <a:picLocks noGrp="1" noChangeAspect="1"/>
          </p:cNvPicPr>
          <p:nvPr>
            <p:ph idx="1"/>
          </p:nvPr>
        </p:nvPicPr>
        <p:blipFill>
          <a:blip r:embed="rId5"/>
          <a:stretch>
            <a:fillRect/>
          </a:stretch>
        </p:blipFill>
        <p:spPr>
          <a:xfrm>
            <a:off x="3503456" y="1230314"/>
            <a:ext cx="5434861" cy="5221885"/>
          </a:xfrm>
          <a:prstGeom prst="rect">
            <a:avLst/>
          </a:prstGeom>
        </p:spPr>
      </p:pic>
      <p:pic>
        <p:nvPicPr>
          <p:cNvPr id="3" name="Audio 2">
            <a:hlinkClick r:id="" action="ppaction://media"/>
            <a:extLst>
              <a:ext uri="{FF2B5EF4-FFF2-40B4-BE49-F238E27FC236}">
                <a16:creationId xmlns:a16="http://schemas.microsoft.com/office/drawing/2014/main" id="{967848BA-85AE-4CA3-9708-D3D62A8395E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52672281"/>
      </p:ext>
    </p:extLst>
  </p:cSld>
  <p:clrMapOvr>
    <a:masterClrMapping/>
  </p:clrMapOvr>
  <mc:AlternateContent xmlns:mc="http://schemas.openxmlformats.org/markup-compatibility/2006">
    <mc:Choice xmlns:p14="http://schemas.microsoft.com/office/powerpoint/2010/main" Requires="p14">
      <p:transition spd="slow" p14:dur="2000" advTm="61211"/>
    </mc:Choice>
    <mc:Fallback>
      <p:transition spd="slow" advTm="61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2532-B718-4723-A3B4-CF30A98AD104}"/>
              </a:ext>
            </a:extLst>
          </p:cNvPr>
          <p:cNvSpPr>
            <a:spLocks noGrp="1"/>
          </p:cNvSpPr>
          <p:nvPr>
            <p:ph type="title"/>
          </p:nvPr>
        </p:nvSpPr>
        <p:spPr>
          <a:xfrm>
            <a:off x="1829862" y="369833"/>
            <a:ext cx="8532275" cy="1153890"/>
          </a:xfrm>
        </p:spPr>
        <p:txBody>
          <a:bodyPr>
            <a:normAutofit fontScale="90000"/>
          </a:bodyPr>
          <a:lstStyle/>
          <a:p>
            <a:r>
              <a:rPr lang="en-GB" sz="5400" dirty="0"/>
              <a:t>Example Usage (Second Pass)</a:t>
            </a:r>
            <a:endParaRPr lang="en-US" sz="5400" dirty="0"/>
          </a:p>
        </p:txBody>
      </p:sp>
      <p:pic>
        <p:nvPicPr>
          <p:cNvPr id="4" name="Content Placeholder 3">
            <a:extLst>
              <a:ext uri="{FF2B5EF4-FFF2-40B4-BE49-F238E27FC236}">
                <a16:creationId xmlns:a16="http://schemas.microsoft.com/office/drawing/2014/main" id="{437E2BC2-2DB7-4440-86C2-B280C096EA7A}"/>
              </a:ext>
            </a:extLst>
          </p:cNvPr>
          <p:cNvPicPr>
            <a:picLocks noGrp="1" noChangeAspect="1"/>
          </p:cNvPicPr>
          <p:nvPr>
            <p:ph idx="1"/>
          </p:nvPr>
        </p:nvPicPr>
        <p:blipFill>
          <a:blip r:embed="rId5"/>
          <a:stretch>
            <a:fillRect/>
          </a:stretch>
        </p:blipFill>
        <p:spPr>
          <a:xfrm>
            <a:off x="3446197" y="1523723"/>
            <a:ext cx="5299604" cy="5055242"/>
          </a:xfrm>
          <a:prstGeom prst="rect">
            <a:avLst/>
          </a:prstGeom>
        </p:spPr>
      </p:pic>
      <p:pic>
        <p:nvPicPr>
          <p:cNvPr id="5" name="Audio 4">
            <a:hlinkClick r:id="" action="ppaction://media"/>
            <a:extLst>
              <a:ext uri="{FF2B5EF4-FFF2-40B4-BE49-F238E27FC236}">
                <a16:creationId xmlns:a16="http://schemas.microsoft.com/office/drawing/2014/main" id="{67B9D57C-C7AD-42B4-AA37-A141E582437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79559587"/>
      </p:ext>
    </p:extLst>
  </p:cSld>
  <p:clrMapOvr>
    <a:masterClrMapping/>
  </p:clrMapOvr>
  <mc:AlternateContent xmlns:mc="http://schemas.openxmlformats.org/markup-compatibility/2006">
    <mc:Choice xmlns:p14="http://schemas.microsoft.com/office/powerpoint/2010/main" Requires="p14">
      <p:transition spd="slow" p14:dur="2000" advTm="84360"/>
    </mc:Choice>
    <mc:Fallback>
      <p:transition spd="slow" advTm="84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84571-53E0-45D9-9C05-2A15F2BB93D5}"/>
              </a:ext>
            </a:extLst>
          </p:cNvPr>
          <p:cNvSpPr>
            <a:spLocks noGrp="1"/>
          </p:cNvSpPr>
          <p:nvPr>
            <p:ph type="title"/>
          </p:nvPr>
        </p:nvSpPr>
        <p:spPr>
          <a:xfrm>
            <a:off x="2592925" y="624110"/>
            <a:ext cx="8911687" cy="1661890"/>
          </a:xfrm>
        </p:spPr>
        <p:txBody>
          <a:bodyPr>
            <a:noAutofit/>
          </a:bodyPr>
          <a:lstStyle/>
          <a:p>
            <a:r>
              <a:rPr lang="en-GB" sz="5400" dirty="0"/>
              <a:t>The drawbacks of using CRC cards</a:t>
            </a:r>
          </a:p>
        </p:txBody>
      </p:sp>
      <p:sp>
        <p:nvSpPr>
          <p:cNvPr id="3" name="Content Placeholder 2">
            <a:extLst>
              <a:ext uri="{FF2B5EF4-FFF2-40B4-BE49-F238E27FC236}">
                <a16:creationId xmlns:a16="http://schemas.microsoft.com/office/drawing/2014/main" id="{E8B9CF1A-ACBA-4689-B3CE-6689902FD6EC}"/>
              </a:ext>
            </a:extLst>
          </p:cNvPr>
          <p:cNvSpPr>
            <a:spLocks noGrp="1"/>
          </p:cNvSpPr>
          <p:nvPr>
            <p:ph idx="1"/>
          </p:nvPr>
        </p:nvSpPr>
        <p:spPr>
          <a:xfrm>
            <a:off x="2592925" y="2512921"/>
            <a:ext cx="8915400" cy="3777622"/>
          </a:xfrm>
        </p:spPr>
        <p:txBody>
          <a:bodyPr vert="horz" lIns="91440" tIns="45720" rIns="91440" bIns="45720" rtlCol="0" anchor="t">
            <a:normAutofit/>
          </a:bodyPr>
          <a:lstStyle/>
          <a:p>
            <a:pPr>
              <a:buClrTx/>
              <a:buFont typeface="Wingdings" panose="05000000000000000000" pitchFamily="2" charset="2"/>
              <a:buChar char="§"/>
            </a:pPr>
            <a:r>
              <a:rPr lang="en-GB" sz="2800" dirty="0"/>
              <a:t>Possibility of Low Cohesion and High coupling</a:t>
            </a:r>
          </a:p>
          <a:p>
            <a:pPr>
              <a:buClr>
                <a:srgbClr val="000000"/>
              </a:buClr>
              <a:buFont typeface="Wingdings" panose="05000000000000000000" pitchFamily="2" charset="2"/>
              <a:buChar char="§"/>
            </a:pPr>
            <a:r>
              <a:rPr lang="en-GB" sz="2800" dirty="0"/>
              <a:t>Macho Classes</a:t>
            </a:r>
          </a:p>
          <a:p>
            <a:pPr>
              <a:buClr>
                <a:srgbClr val="000000"/>
              </a:buClr>
              <a:buFont typeface="Wingdings" panose="05000000000000000000" pitchFamily="2" charset="2"/>
              <a:buChar char="§"/>
            </a:pPr>
            <a:r>
              <a:rPr lang="en-GB" sz="2800" dirty="0"/>
              <a:t>No clear role is defined</a:t>
            </a:r>
          </a:p>
          <a:p>
            <a:pPr>
              <a:buClr>
                <a:srgbClr val="000000"/>
              </a:buClr>
              <a:buFont typeface="Wingdings" panose="05000000000000000000" pitchFamily="2" charset="2"/>
              <a:buChar char="§"/>
            </a:pPr>
            <a:r>
              <a:rPr lang="en-GB" sz="2800" dirty="0"/>
              <a:t>(Mohamed Fayad et al, 2003)</a:t>
            </a:r>
          </a:p>
          <a:p>
            <a:pPr>
              <a:buClr>
                <a:srgbClr val="000000"/>
              </a:buClr>
            </a:pPr>
            <a:endParaRPr lang="en-GB" dirty="0"/>
          </a:p>
          <a:p>
            <a:pPr>
              <a:buClr>
                <a:srgbClr val="000000"/>
              </a:buClr>
            </a:pPr>
            <a:endParaRPr lang="en-GB" dirty="0"/>
          </a:p>
        </p:txBody>
      </p:sp>
      <p:pic>
        <p:nvPicPr>
          <p:cNvPr id="4" name="Audio 3">
            <a:hlinkClick r:id="" action="ppaction://media"/>
            <a:extLst>
              <a:ext uri="{FF2B5EF4-FFF2-40B4-BE49-F238E27FC236}">
                <a16:creationId xmlns:a16="http://schemas.microsoft.com/office/drawing/2014/main" id="{9F6F2C03-8AE0-468F-93C0-A8197797D0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05417258"/>
      </p:ext>
    </p:extLst>
  </p:cSld>
  <p:clrMapOvr>
    <a:masterClrMapping/>
  </p:clrMapOvr>
  <mc:AlternateContent xmlns:mc="http://schemas.openxmlformats.org/markup-compatibility/2006">
    <mc:Choice xmlns:p14="http://schemas.microsoft.com/office/powerpoint/2010/main" Requires="p14">
      <p:transition spd="slow" p14:dur="2000" advTm="35576"/>
    </mc:Choice>
    <mc:Fallback>
      <p:transition spd="slow" advTm="35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p:txBody>
          <a:bodyPr>
            <a:normAutofit/>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89212" y="1540187"/>
            <a:ext cx="8911687" cy="5080745"/>
          </a:xfrm>
        </p:spPr>
        <p:txBody>
          <a:bodyPr vert="horz" lIns="91440" tIns="45720" rIns="91440" bIns="45720" rtlCol="0" anchor="t">
            <a:normAutofit lnSpcReduction="10000"/>
          </a:bodyPr>
          <a:lstStyle/>
          <a:p>
            <a:pPr marL="0" indent="0">
              <a:buClr>
                <a:srgbClr val="000000"/>
              </a:buClr>
              <a:buNone/>
            </a:pPr>
            <a:r>
              <a:rPr lang="en-GB" sz="2000" dirty="0"/>
              <a:t>BROCK, R., R., 2009. </a:t>
            </a:r>
            <a:r>
              <a:rPr lang="en-GB" sz="2000" i="1" dirty="0"/>
              <a:t>CRC Cards: An Agile Thinking Tool </a:t>
            </a:r>
            <a:r>
              <a:rPr lang="en-GB" sz="2000" dirty="0"/>
              <a:t>[Viewed on the 25/03/2018]. Available from:</a:t>
            </a:r>
          </a:p>
          <a:p>
            <a:pPr marL="0" indent="0">
              <a:buClr>
                <a:srgbClr val="000000"/>
              </a:buClr>
              <a:buNone/>
            </a:pPr>
            <a:r>
              <a:rPr lang="en-US" sz="2000" dirty="0">
                <a:hlinkClick r:id="rId5"/>
              </a:rPr>
              <a:t>http://www.informit.com/articles/article.aspx?p=1391208</a:t>
            </a:r>
          </a:p>
          <a:p>
            <a:pPr marL="0" indent="0">
              <a:buClr>
                <a:srgbClr val="000000"/>
              </a:buClr>
              <a:buNone/>
            </a:pPr>
            <a:endParaRPr lang="en-GB" sz="2000" dirty="0"/>
          </a:p>
          <a:p>
            <a:pPr marL="0" indent="0">
              <a:buClr>
                <a:srgbClr val="000000"/>
              </a:buClr>
              <a:buNone/>
            </a:pPr>
            <a:r>
              <a:rPr lang="en-GB" sz="2000" dirty="0"/>
              <a:t>SCOTT A., W., © 2003-2014. Class Responsibility Collaborator Card Base Layout [Digital Image] [Viewed on the 25/03/2018]. Available from: </a:t>
            </a:r>
            <a:r>
              <a:rPr lang="en-US" sz="2000" dirty="0">
                <a:hlinkClick r:id="rId6"/>
              </a:rPr>
              <a:t>http://agilemodeling.com/artifacts/crcModel.htm</a:t>
            </a:r>
            <a:r>
              <a:rPr lang="en-US" sz="2000" dirty="0"/>
              <a:t> (Figure 1. crcCardLayout.jpg)</a:t>
            </a:r>
          </a:p>
          <a:p>
            <a:pPr marL="0" indent="0">
              <a:buClr>
                <a:srgbClr val="000000"/>
              </a:buClr>
              <a:buNone/>
            </a:pPr>
            <a:endParaRPr lang="en-GB" sz="2800" dirty="0"/>
          </a:p>
          <a:p>
            <a:pPr marL="0" indent="0">
              <a:buClr>
                <a:srgbClr val="000000"/>
              </a:buClr>
              <a:buNone/>
            </a:pPr>
            <a:r>
              <a:rPr lang="en-US" sz="2000" b="1" cap="small" dirty="0"/>
              <a:t>FAYED, M., HAMZA, H. and SANCHEZ, H., 2003. </a:t>
            </a:r>
            <a:r>
              <a:rPr lang="en-US" sz="2000" b="1" i="1" cap="small" dirty="0"/>
              <a:t>A Pattern for an Effective Class Responsibility Collaborator (CRC) Cards</a:t>
            </a:r>
            <a:r>
              <a:rPr lang="en-US" sz="2000" b="1" cap="small" dirty="0"/>
              <a:t> [viewed on the 10/02/2018]. Available from: </a:t>
            </a:r>
            <a:r>
              <a:rPr lang="en-US" sz="2000" b="1" cap="small" dirty="0">
                <a:hlinkClick r:id="rId7"/>
              </a:rPr>
              <a:t>http://sjsulug.engr.sjsu.edu/fayad/publications/conference/CRCPattern-Paper-IRI.pdf</a:t>
            </a:r>
            <a:endParaRPr lang="en-US" sz="2000" dirty="0"/>
          </a:p>
          <a:p>
            <a:pPr marL="0" indent="0">
              <a:buClr>
                <a:srgbClr val="000000"/>
              </a:buClr>
              <a:buNone/>
            </a:pPr>
            <a:endParaRPr lang="en-US" sz="2800" dirty="0"/>
          </a:p>
        </p:txBody>
      </p:sp>
      <p:pic>
        <p:nvPicPr>
          <p:cNvPr id="5" name="Audio 4">
            <a:hlinkClick r:id="" action="ppaction://media"/>
            <a:extLst>
              <a:ext uri="{FF2B5EF4-FFF2-40B4-BE49-F238E27FC236}">
                <a16:creationId xmlns:a16="http://schemas.microsoft.com/office/drawing/2014/main" id="{B6209AFD-2ADA-4567-AF0D-0DBE4E46E8E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mc:Choice xmlns:p14="http://schemas.microsoft.com/office/powerpoint/2010/main" Requires="p14">
      <p:transition spd="slow" p14:dur="2000" advTm="12070"/>
    </mc:Choice>
    <mc:Fallback>
      <p:transition spd="slow" advTm="12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728</TotalTime>
  <Words>752</Words>
  <Application>Microsoft Office PowerPoint</Application>
  <PresentationFormat>Widescreen</PresentationFormat>
  <Paragraphs>33</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CRC Cards</vt:lpstr>
      <vt:lpstr>What are CRC Cards?</vt:lpstr>
      <vt:lpstr>Example Usage (First Pass)</vt:lpstr>
      <vt:lpstr>Example Usage (Second Pass)</vt:lpstr>
      <vt:lpstr>The drawbacks of using CRC cards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james moran</cp:lastModifiedBy>
  <cp:revision>33</cp:revision>
  <dcterms:created xsi:type="dcterms:W3CDTF">2014-09-12T17:25:11Z</dcterms:created>
  <dcterms:modified xsi:type="dcterms:W3CDTF">2018-03-26T11:50:36Z</dcterms:modified>
</cp:coreProperties>
</file>

<file path=docProps/thumbnail.jpeg>
</file>